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8288000" cy="10287000"/>
  <p:notesSz cx="6858000" cy="9144000"/>
  <p:embeddedFontLst>
    <p:embeddedFont>
      <p:font typeface="Pretendard Bold" panose="020B0600000101010101" charset="-127"/>
      <p:bold r:id="rId14"/>
    </p:embeddedFont>
    <p:embeddedFont>
      <p:font typeface="Pretendard ExtraBold" panose="020B0600000101010101" charset="-127"/>
      <p:bold r:id="rId15"/>
    </p:embeddedFont>
    <p:embeddedFont>
      <p:font typeface="Pretendard ExtraLight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Pretendard Thin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100" y="5930900"/>
            <a:ext cx="3390900" cy="339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7400" y="9321800"/>
            <a:ext cx="19850100" cy="1041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2603500"/>
            <a:ext cx="14516100" cy="314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9500" b="0" i="0" u="none" strike="noStrike" dirty="0" err="1">
                <a:solidFill>
                  <a:srgbClr val="FFFFFF"/>
                </a:solidFill>
                <a:ea typeface="Pretendard Medium"/>
              </a:rPr>
              <a:t>머신러닝</a:t>
            </a:r>
            <a:r>
              <a:rPr lang="en-US" sz="9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9500" b="0" i="0" u="none" strike="noStrike" dirty="0">
                <a:solidFill>
                  <a:srgbClr val="FFFFFF"/>
                </a:solidFill>
                <a:ea typeface="Pretendard Medium"/>
              </a:rPr>
              <a:t>기반</a:t>
            </a:r>
            <a:r>
              <a:rPr lang="en-US" sz="9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9500" b="0" i="0" u="none" strike="noStrike" dirty="0">
                <a:solidFill>
                  <a:srgbClr val="FFFFFF"/>
                </a:solidFill>
                <a:ea typeface="Pretendard Medium"/>
              </a:rPr>
              <a:t>기업부도위험</a:t>
            </a:r>
            <a:r>
              <a:rPr lang="en-US" sz="9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9500" b="0" i="0" u="none" strike="noStrike" dirty="0">
                <a:solidFill>
                  <a:srgbClr val="FFFFFF"/>
                </a:solidFill>
                <a:ea typeface="Pretendard Medium"/>
              </a:rPr>
              <a:t>예측모델</a:t>
            </a:r>
            <a:r>
              <a:rPr lang="en-US" sz="9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9500" b="0" i="0" u="none" strike="noStrike" dirty="0">
                <a:solidFill>
                  <a:srgbClr val="FFFFFF"/>
                </a:solidFill>
                <a:ea typeface="Pretendard Medium"/>
              </a:rPr>
              <a:t>검증</a:t>
            </a:r>
            <a:r>
              <a:rPr lang="en-US" sz="9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9500" b="0" i="0" u="none" strike="noStrike" dirty="0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9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9500" b="0" i="0" u="none" strike="noStrike" dirty="0">
                <a:solidFill>
                  <a:srgbClr val="FFFFFF"/>
                </a:solidFill>
                <a:ea typeface="Pretendard Medium"/>
              </a:rPr>
              <a:t>정책적</a:t>
            </a:r>
            <a:r>
              <a:rPr lang="en-US" sz="95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9500" b="0" i="0" u="none" strike="noStrike" dirty="0">
                <a:solidFill>
                  <a:srgbClr val="FFFFFF"/>
                </a:solidFill>
                <a:ea typeface="Pretendard Medium"/>
              </a:rPr>
              <a:t>제언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5700" y="5854700"/>
            <a:ext cx="11696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FFFF"/>
                </a:solidFill>
                <a:latin typeface="Pretendard Thin"/>
              </a:rPr>
              <a:t>: </a:t>
            </a:r>
            <a:r>
              <a:rPr lang="ko-KR" sz="3600" b="0" i="0" u="none" strike="noStrike" dirty="0" err="1">
                <a:solidFill>
                  <a:srgbClr val="FFFFFF"/>
                </a:solidFill>
                <a:ea typeface="Pretendard Thin"/>
              </a:rPr>
              <a:t>스태킹</a:t>
            </a:r>
            <a:r>
              <a:rPr lang="en-US" sz="3600" b="0" i="0" u="none" strike="noStrike" dirty="0">
                <a:solidFill>
                  <a:srgbClr val="FFFFFF"/>
                </a:solidFill>
                <a:latin typeface="Pretendard Thin"/>
              </a:rPr>
              <a:t> </a:t>
            </a:r>
            <a:r>
              <a:rPr lang="ko-KR" sz="3600" b="0" i="0" u="none" strike="noStrike" dirty="0">
                <a:solidFill>
                  <a:srgbClr val="FFFFFF"/>
                </a:solidFill>
                <a:ea typeface="Pretendard Thin"/>
              </a:rPr>
              <a:t>앙상블</a:t>
            </a:r>
            <a:r>
              <a:rPr lang="en-US" sz="3600" b="0" i="0" u="none" strike="noStrike" dirty="0">
                <a:solidFill>
                  <a:srgbClr val="FFFFFF"/>
                </a:solidFill>
                <a:latin typeface="Pretendard Thin"/>
              </a:rPr>
              <a:t> </a:t>
            </a:r>
            <a:r>
              <a:rPr lang="ko-KR" sz="3600" b="0" i="0" u="none" strike="noStrike" dirty="0">
                <a:solidFill>
                  <a:srgbClr val="FFFFFF"/>
                </a:solidFill>
                <a:ea typeface="Pretendard Thin"/>
              </a:rPr>
              <a:t>모델을</a:t>
            </a:r>
            <a:r>
              <a:rPr lang="en-US" sz="3600" b="0" i="0" u="none" strike="noStrike" dirty="0">
                <a:solidFill>
                  <a:srgbClr val="FFFFFF"/>
                </a:solidFill>
                <a:latin typeface="Pretendard Thin"/>
              </a:rPr>
              <a:t> </a:t>
            </a:r>
            <a:r>
              <a:rPr lang="ko-KR" sz="3600" b="0" i="0" u="none" strike="noStrike" dirty="0">
                <a:solidFill>
                  <a:srgbClr val="FFFFFF"/>
                </a:solidFill>
                <a:ea typeface="Pretendard Thin"/>
              </a:rPr>
              <a:t>통한</a:t>
            </a:r>
            <a:r>
              <a:rPr lang="en-US" sz="3600" b="0" i="0" u="none" strike="noStrike" dirty="0">
                <a:solidFill>
                  <a:srgbClr val="FFFFFF"/>
                </a:solidFill>
                <a:latin typeface="Pretendard Thin"/>
              </a:rPr>
              <a:t> </a:t>
            </a:r>
            <a:r>
              <a:rPr lang="ko-KR" sz="3600" b="0" i="0" u="none" strike="noStrike" dirty="0">
                <a:solidFill>
                  <a:srgbClr val="FFFFFF"/>
                </a:solidFill>
                <a:ea typeface="Pretendard Thin"/>
              </a:rPr>
              <a:t>개선을</a:t>
            </a:r>
            <a:r>
              <a:rPr lang="en-US" sz="3600" b="0" i="0" u="none" strike="noStrike" dirty="0">
                <a:solidFill>
                  <a:srgbClr val="FFFFFF"/>
                </a:solidFill>
                <a:latin typeface="Pretendard Thin"/>
              </a:rPr>
              <a:t> </a:t>
            </a:r>
            <a:r>
              <a:rPr lang="ko-KR" sz="3600" b="0" i="0" u="none" strike="noStrike" dirty="0">
                <a:solidFill>
                  <a:srgbClr val="FFFFFF"/>
                </a:solidFill>
                <a:ea typeface="Pretendard Thin"/>
              </a:rPr>
              <a:t>중심으로</a:t>
            </a:r>
            <a:r>
              <a:rPr lang="en-US" altLang="ko-KR" sz="3600" b="0" i="0" u="none" strike="noStrike" dirty="0">
                <a:solidFill>
                  <a:srgbClr val="FFFFFF"/>
                </a:solidFill>
                <a:ea typeface="Pretendard Thin"/>
              </a:rPr>
              <a:t>(</a:t>
            </a:r>
            <a:r>
              <a:rPr lang="ko-KR" altLang="en-US" sz="3600" b="0" i="0" u="none" strike="noStrike" dirty="0">
                <a:solidFill>
                  <a:srgbClr val="FFFFFF"/>
                </a:solidFill>
                <a:ea typeface="Pretendard Thin"/>
              </a:rPr>
              <a:t>논문저자 </a:t>
            </a:r>
            <a:r>
              <a:rPr lang="en-US" altLang="ko-KR" sz="3600" b="0" i="0" u="none" strike="noStrike" dirty="0">
                <a:solidFill>
                  <a:srgbClr val="FFFFFF"/>
                </a:solidFill>
                <a:ea typeface="Pretendard Thin"/>
              </a:rPr>
              <a:t>OOO)</a:t>
            </a:r>
            <a:endParaRPr lang="ko-KR" sz="3600" b="0" i="0" u="none" strike="noStrike" dirty="0">
              <a:solidFill>
                <a:srgbClr val="FFFFFF"/>
              </a:solidFill>
              <a:ea typeface="Pretendard Thi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2F4C"/>
                </a:solidFill>
                <a:ea typeface="Pretendard Medium"/>
              </a:rPr>
              <a:t>선행연구</a:t>
            </a:r>
            <a:r>
              <a:rPr lang="en-US" sz="1800" b="0" i="0" u="none" strike="noStrike">
                <a:solidFill>
                  <a:srgbClr val="002F4C"/>
                </a:solidFill>
                <a:latin typeface="Pretendard Medium"/>
              </a:rPr>
              <a:t> Study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5200" y="3937000"/>
            <a:ext cx="46863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평가지표</a:t>
            </a:r>
          </a:p>
          <a:p>
            <a:pPr lvl="0" algn="l">
              <a:lnSpc>
                <a:spcPct val="100429"/>
              </a:lnSpc>
            </a:pP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및</a:t>
            </a:r>
            <a:r>
              <a:rPr lang="en-US" sz="6100" b="0" i="0" u="none" strike="noStrike">
                <a:solidFill>
                  <a:srgbClr val="002F4C"/>
                </a:solidFill>
                <a:latin typeface="Pretendard SemiBold"/>
              </a:rPr>
              <a:t> </a:t>
            </a: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성능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5200" y="1460500"/>
            <a:ext cx="28829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>
                <a:solidFill>
                  <a:srgbClr val="CEF0FF"/>
                </a:solidFill>
                <a:latin typeface="Pretendard Regular"/>
              </a:rPr>
              <a:t>06.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5200" y="6197600"/>
            <a:ext cx="45720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2F4C"/>
                </a:solidFill>
                <a:latin typeface="Pretendard Regular"/>
              </a:rPr>
              <a:t>Wilcoxon rank sum test</a:t>
            </a:r>
          </a:p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: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두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그룹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간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차이를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검정하는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독립표본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t-test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와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같은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목적을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가지고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있는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분석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방법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7124700"/>
            <a:ext cx="110236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1676400"/>
            <a:ext cx="10426700" cy="275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7404100"/>
            <a:ext cx="254000" cy="24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454900" y="7302500"/>
            <a:ext cx="9829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한계점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: Stacking Ensemble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이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유의미하지만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,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             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컴퓨팅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리소스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사용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대비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Random forest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에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비해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성능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뛰어나지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않음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4521200"/>
            <a:ext cx="10718800" cy="184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400" y="4889500"/>
            <a:ext cx="11049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06700" y="2641600"/>
            <a:ext cx="1625600" cy="1676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826500" y="52324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9519"/>
              </a:lnSpc>
              <a:buClr>
                <a:srgbClr val="595959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Stacking Ensemble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Random Foresst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1" i="0" u="none" strike="noStrike">
                <a:solidFill>
                  <a:srgbClr val="FC5230"/>
                </a:solidFill>
                <a:ea typeface="Pretendard Regular"/>
              </a:rPr>
              <a:t>차이를</a:t>
            </a:r>
            <a:r>
              <a:rPr lang="en-US" sz="17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700" b="1" i="0" u="none" strike="noStrike">
                <a:solidFill>
                  <a:srgbClr val="FC5230"/>
                </a:solidFill>
                <a:ea typeface="Pretendard Regular"/>
              </a:rPr>
              <a:t>보이지</a:t>
            </a:r>
            <a:r>
              <a:rPr lang="en-US" sz="17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1700" b="1" i="0" u="none" strike="noStrike">
                <a:solidFill>
                  <a:srgbClr val="FC5230"/>
                </a:solidFill>
                <a:ea typeface="Pretendard Regular"/>
              </a:rPr>
              <a:t>않음</a:t>
            </a:r>
          </a:p>
          <a:p>
            <a:pPr marL="342900" lvl="0" indent="-342900" algn="l">
              <a:lnSpc>
                <a:spcPct val="119519"/>
              </a:lnSpc>
              <a:buClr>
                <a:srgbClr val="595959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Stacking Ensemble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MLP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차이를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보임</a:t>
            </a:r>
          </a:p>
          <a:p>
            <a:pPr marL="342900" lvl="0" indent="-342900" algn="l">
              <a:lnSpc>
                <a:spcPct val="119519"/>
              </a:lnSpc>
              <a:buClr>
                <a:srgbClr val="595959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Stacking Ensemble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CNN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은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차이를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보임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6500" y="4749800"/>
            <a:ext cx="7175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두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모델의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예측값이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통계적으로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유의미한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차이를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보이는가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Regular"/>
              </a:rPr>
              <a:t>선행연구</a:t>
            </a:r>
            <a:r>
              <a:rPr lang="en-US" sz="1800" b="0" i="0" u="none" strike="noStrike">
                <a:solidFill>
                  <a:srgbClr val="FFFFFF"/>
                </a:solidFill>
                <a:latin typeface="Pretendard Regular"/>
              </a:rPr>
              <a:t> Study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BDA6F-E36E-4CD2-4DC4-E364A009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444F93A-0211-820E-91E3-C58DFCC17EBB}"/>
              </a:ext>
            </a:extLst>
          </p:cNvPr>
          <p:cNvSpPr txBox="1"/>
          <p:nvPr/>
        </p:nvSpPr>
        <p:spPr>
          <a:xfrm>
            <a:off x="965200" y="3937000"/>
            <a:ext cx="46863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altLang="en-US" sz="6100" dirty="0" err="1">
                <a:solidFill>
                  <a:srgbClr val="002F4C"/>
                </a:solidFill>
                <a:ea typeface="Pretendard SemiBold"/>
              </a:rPr>
              <a:t>느낀점</a:t>
            </a:r>
            <a:endParaRPr lang="ko-KR" sz="6100" b="0" i="0" u="none" strike="noStrike" dirty="0">
              <a:solidFill>
                <a:srgbClr val="002F4C"/>
              </a:solidFill>
              <a:ea typeface="Pretendard SemiBold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C9599F3-DE31-50FA-7D03-A7C589075CB5}"/>
              </a:ext>
            </a:extLst>
          </p:cNvPr>
          <p:cNvSpPr txBox="1"/>
          <p:nvPr/>
        </p:nvSpPr>
        <p:spPr>
          <a:xfrm>
            <a:off x="965200" y="1460500"/>
            <a:ext cx="28829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 dirty="0">
                <a:solidFill>
                  <a:srgbClr val="CEF0FF"/>
                </a:solidFill>
                <a:latin typeface="Pretendard Regular"/>
              </a:rPr>
              <a:t>07.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D76AE8F-A955-4E05-28DC-AA8AB639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400" y="9321800"/>
            <a:ext cx="19850100" cy="10414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EE2D2085-99BD-1205-2391-1810261A5E43}"/>
              </a:ext>
            </a:extLst>
          </p:cNvPr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Regular"/>
              </a:rPr>
              <a:t>선행연구</a:t>
            </a:r>
            <a:r>
              <a:rPr lang="en-US" sz="1800" b="0" i="0" u="none" strike="noStrike">
                <a:solidFill>
                  <a:srgbClr val="FFFFFF"/>
                </a:solidFill>
                <a:latin typeface="Pretendard Regular"/>
              </a:rPr>
              <a:t> Study</a:t>
            </a:r>
          </a:p>
        </p:txBody>
      </p:sp>
    </p:spTree>
    <p:extLst>
      <p:ext uri="{BB962C8B-B14F-4D97-AF65-F5344CB8AC3E}">
        <p14:creationId xmlns:p14="http://schemas.microsoft.com/office/powerpoint/2010/main" val="413921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8000" y="3822700"/>
            <a:ext cx="89408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1200" b="0" i="0" u="none" strike="noStrike">
                <a:solidFill>
                  <a:srgbClr val="FFFFFF"/>
                </a:solidFill>
                <a:ea typeface="Pretendard Medium"/>
              </a:rPr>
              <a:t>감사합니다</a:t>
            </a:r>
            <a:r>
              <a:rPr lang="en-US" sz="11200" b="0" i="0" u="none" strike="noStrike">
                <a:solidFill>
                  <a:srgbClr val="FFFFFF"/>
                </a:solidFill>
                <a:latin typeface="Pretendard Medium"/>
              </a:rPr>
              <a:t> :)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02500" y="9588500"/>
            <a:ext cx="3670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2F4C"/>
                </a:solidFill>
                <a:latin typeface="Pretendard Medium"/>
              </a:rPr>
              <a:t>www.miricompany.com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400" y="9321800"/>
            <a:ext cx="198501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2F4C"/>
                </a:solidFill>
                <a:ea typeface="Pretendard Medium"/>
              </a:rPr>
              <a:t>선행연구</a:t>
            </a:r>
            <a:r>
              <a:rPr lang="en-US" sz="1800" b="0" i="0" u="none" strike="noStrike">
                <a:solidFill>
                  <a:srgbClr val="002F4C"/>
                </a:solidFill>
                <a:latin typeface="Pretendard Medium"/>
              </a:rPr>
              <a:t> Study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92200" y="723900"/>
            <a:ext cx="3683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Thin"/>
              </a:rPr>
              <a:t>R&amp;C</a:t>
            </a:r>
            <a:r>
              <a:rPr lang="ko-KR" sz="1900" b="0" i="0" u="none" strike="noStrike">
                <a:solidFill>
                  <a:srgbClr val="FFFFFF"/>
                </a:solidFill>
                <a:ea typeface="Pretendard Thin"/>
              </a:rPr>
              <a:t>팀</a:t>
            </a:r>
            <a:r>
              <a:rPr lang="en-US" sz="1900" b="0" i="0" u="none" strike="noStrike">
                <a:solidFill>
                  <a:srgbClr val="FFFFFF"/>
                </a:solidFill>
                <a:latin typeface="Pretendard Thin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Thin"/>
              </a:rPr>
              <a:t>인턴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Thin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Thin"/>
              </a:rPr>
              <a:t>최유림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3835400" cy="383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6300" y="5219700"/>
            <a:ext cx="4038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ko-KR" sz="7100" b="0" i="0" u="none" strike="noStrike">
                <a:solidFill>
                  <a:srgbClr val="002F4C"/>
                </a:solidFill>
                <a:ea typeface="Pretendard SemiBold"/>
              </a:rPr>
              <a:t>목차</a:t>
            </a:r>
          </a:p>
          <a:p>
            <a:pPr lvl="0" algn="ctr">
              <a:lnSpc>
                <a:spcPct val="100429"/>
              </a:lnSpc>
            </a:pPr>
            <a:r>
              <a:rPr lang="ko-KR" sz="7100" b="0" i="0" u="none" strike="noStrike">
                <a:solidFill>
                  <a:srgbClr val="002F4C"/>
                </a:solidFill>
                <a:ea typeface="Pretendard SemiBold"/>
              </a:rPr>
              <a:t>페이지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9321800"/>
            <a:ext cx="186690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Regular"/>
              </a:rPr>
              <a:t>선행연구</a:t>
            </a:r>
            <a:r>
              <a:rPr lang="en-US" sz="1800" b="0" i="0" u="none" strike="noStrike">
                <a:solidFill>
                  <a:srgbClr val="FFFFFF"/>
                </a:solidFill>
                <a:latin typeface="Pretendard Regular"/>
              </a:rPr>
              <a:t> Study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309100" y="3136900"/>
            <a:ext cx="8140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309100" y="4140200"/>
            <a:ext cx="8140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309100" y="5130800"/>
            <a:ext cx="81407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309100" y="6134100"/>
            <a:ext cx="8140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309100" y="7137400"/>
            <a:ext cx="81407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00" y="2514600"/>
            <a:ext cx="254000" cy="241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718800" y="2451100"/>
            <a:ext cx="3378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선행연구</a:t>
            </a:r>
            <a:r>
              <a:rPr lang="en-US" sz="2100" b="0" i="0" u="none" strike="noStrike">
                <a:solidFill>
                  <a:srgbClr val="002F4C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요약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96500" y="24511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2F4C"/>
                </a:solidFill>
                <a:latin typeface="Pretendard ExtraBold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00" y="3517900"/>
            <a:ext cx="254000" cy="241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718800" y="3441700"/>
            <a:ext cx="3378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선행연구</a:t>
            </a:r>
            <a:r>
              <a:rPr lang="en-US" sz="2100" b="0" i="0" u="none" strike="noStrike">
                <a:solidFill>
                  <a:srgbClr val="002F4C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배경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96500" y="34417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2F4C"/>
                </a:solidFill>
                <a:latin typeface="Pretendard ExtraBold"/>
              </a:rPr>
              <a:t>02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00" y="4521200"/>
            <a:ext cx="254000" cy="241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718800" y="4445000"/>
            <a:ext cx="3378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선행연구</a:t>
            </a:r>
            <a:r>
              <a:rPr lang="en-US" sz="2100" b="0" i="0" u="none" strike="noStrike">
                <a:solidFill>
                  <a:srgbClr val="002F4C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목적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96500" y="44450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2F4C"/>
                </a:solidFill>
                <a:latin typeface="Pretendard ExtraBold"/>
              </a:rPr>
              <a:t>03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00" y="5511800"/>
            <a:ext cx="254000" cy="241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718800" y="5435600"/>
            <a:ext cx="3378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활용</a:t>
            </a:r>
            <a:r>
              <a:rPr lang="en-US" sz="2100" b="0" i="0" u="none" strike="noStrike">
                <a:solidFill>
                  <a:srgbClr val="002F4C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데이터</a:t>
            </a:r>
            <a:r>
              <a:rPr lang="en-US" sz="2100" b="0" i="0" u="none" strike="noStrike">
                <a:solidFill>
                  <a:srgbClr val="002F4C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및</a:t>
            </a:r>
            <a:r>
              <a:rPr lang="en-US" sz="2100" b="0" i="0" u="none" strike="noStrike">
                <a:solidFill>
                  <a:srgbClr val="002F4C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변수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96500" y="54483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2F4C"/>
                </a:solidFill>
                <a:latin typeface="Pretendard ExtraBold"/>
              </a:rPr>
              <a:t>04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00" y="6515100"/>
            <a:ext cx="254000" cy="241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718800" y="6438900"/>
            <a:ext cx="3378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머신러닝</a:t>
            </a:r>
            <a:r>
              <a:rPr lang="en-US" sz="2100" b="0" i="0" u="none" strike="noStrike">
                <a:solidFill>
                  <a:srgbClr val="002F4C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모델링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96500" y="64389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2F4C"/>
                </a:solidFill>
                <a:latin typeface="Pretendard ExtraBold"/>
              </a:rPr>
              <a:t>05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00" y="7505700"/>
            <a:ext cx="254000" cy="241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718800" y="7442200"/>
            <a:ext cx="3378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평가지표</a:t>
            </a:r>
            <a:r>
              <a:rPr lang="en-US" sz="2100" b="0" i="0" u="none" strike="noStrike">
                <a:solidFill>
                  <a:srgbClr val="002F4C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및</a:t>
            </a:r>
            <a:r>
              <a:rPr lang="en-US" sz="2100" b="0" i="0" u="none" strike="noStrike">
                <a:solidFill>
                  <a:srgbClr val="002F4C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002F4C"/>
                </a:solidFill>
                <a:ea typeface="Pretendard Medium"/>
              </a:rPr>
              <a:t>성능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96500" y="74422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002F4C"/>
                </a:solidFill>
                <a:latin typeface="Pretendard ExtraBold"/>
              </a:rPr>
              <a:t>06</a:t>
            </a:r>
          </a:p>
        </p:txBody>
      </p:sp>
      <p:pic>
        <p:nvPicPr>
          <p:cNvPr id="29" name="Picture 10">
            <a:extLst>
              <a:ext uri="{FF2B5EF4-FFF2-40B4-BE49-F238E27FC236}">
                <a16:creationId xmlns:a16="http://schemas.microsoft.com/office/drawing/2014/main" id="{315F1662-6781-8194-4835-66F0287D4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309100" y="8108950"/>
            <a:ext cx="8140700" cy="25400"/>
          </a:xfrm>
          <a:prstGeom prst="rect">
            <a:avLst/>
          </a:prstGeom>
        </p:spPr>
      </p:pic>
      <p:pic>
        <p:nvPicPr>
          <p:cNvPr id="30" name="Picture 26">
            <a:extLst>
              <a:ext uri="{FF2B5EF4-FFF2-40B4-BE49-F238E27FC236}">
                <a16:creationId xmlns:a16="http://schemas.microsoft.com/office/drawing/2014/main" id="{8458F313-CEC7-F8C9-41F5-E40D9F409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00" y="8477250"/>
            <a:ext cx="254000" cy="241300"/>
          </a:xfrm>
          <a:prstGeom prst="rect">
            <a:avLst/>
          </a:prstGeom>
        </p:spPr>
      </p:pic>
      <p:sp>
        <p:nvSpPr>
          <p:cNvPr id="31" name="TextBox 27">
            <a:extLst>
              <a:ext uri="{FF2B5EF4-FFF2-40B4-BE49-F238E27FC236}">
                <a16:creationId xmlns:a16="http://schemas.microsoft.com/office/drawing/2014/main" id="{BA1AC62E-ADBE-C602-75DD-79A48F68CFAA}"/>
              </a:ext>
            </a:extLst>
          </p:cNvPr>
          <p:cNvSpPr txBox="1"/>
          <p:nvPr/>
        </p:nvSpPr>
        <p:spPr>
          <a:xfrm>
            <a:off x="10718800" y="8413750"/>
            <a:ext cx="3378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100" b="0" i="0" u="none" strike="noStrike" dirty="0" err="1">
                <a:solidFill>
                  <a:srgbClr val="002F4C"/>
                </a:solidFill>
                <a:ea typeface="Pretendard Medium"/>
              </a:rPr>
              <a:t>느낀점</a:t>
            </a:r>
            <a:endParaRPr lang="ko-KR" sz="2100" b="0" i="0" u="none" strike="noStrike" dirty="0">
              <a:solidFill>
                <a:srgbClr val="002F4C"/>
              </a:solidFill>
              <a:ea typeface="Pretendard Medium"/>
            </a:endParaRPr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4F7DFE0B-3097-207C-54FF-481A39AF34D2}"/>
              </a:ext>
            </a:extLst>
          </p:cNvPr>
          <p:cNvSpPr txBox="1"/>
          <p:nvPr/>
        </p:nvSpPr>
        <p:spPr>
          <a:xfrm>
            <a:off x="10096500" y="841375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002F4C"/>
                </a:solidFill>
                <a:latin typeface="Pretendard Extra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5200" y="5067300"/>
            <a:ext cx="5943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ExtraLight"/>
              </a:rPr>
              <a:t>#</a:t>
            </a:r>
            <a:r>
              <a:rPr lang="ko-KR" sz="1900" b="0" i="0" u="none" strike="noStrike">
                <a:solidFill>
                  <a:srgbClr val="FFFFFF"/>
                </a:solidFill>
                <a:ea typeface="Pretendard ExtraLight"/>
              </a:rPr>
              <a:t>랜덤포레스트</a:t>
            </a:r>
            <a:r>
              <a:rPr lang="en-US" sz="1900" b="0" i="0" u="none" strike="noStrike">
                <a:solidFill>
                  <a:srgbClr val="FFFFFF"/>
                </a:solidFill>
                <a:latin typeface="Pretendard ExtraLight"/>
              </a:rPr>
              <a:t> #</a:t>
            </a:r>
            <a:r>
              <a:rPr lang="ko-KR" sz="1900" b="0" i="0" u="none" strike="noStrike">
                <a:solidFill>
                  <a:srgbClr val="FFFFFF"/>
                </a:solidFill>
                <a:ea typeface="Pretendard ExtraLight"/>
              </a:rPr>
              <a:t>합성곱신경망</a:t>
            </a:r>
            <a:r>
              <a:rPr lang="en-US" sz="1900" b="0" i="0" u="none" strike="noStrike">
                <a:solidFill>
                  <a:srgbClr val="FFFFFF"/>
                </a:solidFill>
                <a:latin typeface="Pretendard ExtraLight"/>
              </a:rPr>
              <a:t> #</a:t>
            </a:r>
            <a:r>
              <a:rPr lang="ko-KR" sz="1900" b="0" i="0" u="none" strike="noStrike">
                <a:solidFill>
                  <a:srgbClr val="FFFFFF"/>
                </a:solidFill>
                <a:ea typeface="Pretendard ExtraLight"/>
              </a:rPr>
              <a:t>다층퍼셉트론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9321800"/>
            <a:ext cx="186944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266700" y="7315200"/>
            <a:ext cx="2705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3111500"/>
            <a:ext cx="142748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부도위험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예측을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위해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다양한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모델을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서브모델로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하는</a:t>
            </a:r>
          </a:p>
          <a:p>
            <a:pPr lvl="0" algn="l">
              <a:lnSpc>
                <a:spcPct val="107899"/>
              </a:lnSpc>
            </a:pPr>
            <a:r>
              <a:rPr lang="ko-KR" sz="5200" b="0" i="0" u="none" strike="noStrike">
                <a:solidFill>
                  <a:srgbClr val="FFFFFF"/>
                </a:solidFill>
                <a:ea typeface="Pretendard SemiBold"/>
              </a:rPr>
              <a:t>스태킹</a:t>
            </a:r>
            <a:r>
              <a:rPr lang="en-US" sz="52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SemiBold"/>
              </a:rPr>
              <a:t>앙상블</a:t>
            </a:r>
            <a:r>
              <a:rPr lang="en-US" sz="52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SemiBold"/>
              </a:rPr>
              <a:t>모델</a:t>
            </a:r>
            <a:r>
              <a:rPr lang="en-US" sz="52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SemiBold"/>
              </a:rPr>
              <a:t>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200" y="2057400"/>
            <a:ext cx="48768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sng" strike="noStrike">
                <a:solidFill>
                  <a:srgbClr val="FFFFFF"/>
                </a:solidFill>
                <a:ea typeface="Pretendard SemiBold"/>
              </a:rPr>
              <a:t>선행연구</a:t>
            </a:r>
            <a:r>
              <a:rPr lang="en-US" sz="5500" b="0" i="0" u="sng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500" b="0" i="0" u="sng" strike="noStrike">
                <a:solidFill>
                  <a:srgbClr val="FFFFFF"/>
                </a:solidFill>
                <a:ea typeface="Pretendard SemiBold"/>
              </a:rPr>
              <a:t>요약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2F4C"/>
                </a:solidFill>
                <a:ea typeface="Pretendard Medium"/>
              </a:rPr>
              <a:t>선행연구</a:t>
            </a:r>
            <a:r>
              <a:rPr lang="en-US" sz="1800" b="0" i="0" u="none" strike="noStrike">
                <a:solidFill>
                  <a:srgbClr val="002F4C"/>
                </a:solidFill>
                <a:latin typeface="Pretendard Medium"/>
              </a:rPr>
              <a:t> Study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1270000"/>
            <a:ext cx="1092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0" u="none" strike="noStrike">
                <a:solidFill>
                  <a:srgbClr val="CEF0FF"/>
                </a:solidFill>
                <a:latin typeface="Pretendard Regular"/>
              </a:rPr>
              <a:t>01.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5200" y="4013200"/>
            <a:ext cx="46863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선행연구</a:t>
            </a:r>
          </a:p>
          <a:p>
            <a:pPr lvl="0" algn="l">
              <a:lnSpc>
                <a:spcPct val="100429"/>
              </a:lnSpc>
            </a:pP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배경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5200" y="1498600"/>
            <a:ext cx="28829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>
                <a:solidFill>
                  <a:srgbClr val="CEF0FF"/>
                </a:solidFill>
                <a:latin typeface="Pretendard Regular"/>
              </a:rPr>
              <a:t>02.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1752600"/>
            <a:ext cx="3632200" cy="5003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05600" y="3556000"/>
            <a:ext cx="30861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시장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투명성을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확보하고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건전한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시장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경제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달성을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중요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강건한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기업은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낮은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금리로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자금을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조달해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성장동력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확보가능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부실기업은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각고의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노력을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경영상태를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개선하도록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만들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6756400" y="2870200"/>
            <a:ext cx="28575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200900" y="1968500"/>
            <a:ext cx="21209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089"/>
              </a:lnSpc>
            </a:pPr>
            <a:r>
              <a:rPr lang="en-US" sz="2200" b="0" i="0" u="none" strike="noStrike">
                <a:solidFill>
                  <a:srgbClr val="002F4C"/>
                </a:solidFill>
                <a:latin typeface="Pretendard Bold"/>
              </a:rPr>
              <a:t>01 </a:t>
            </a:r>
            <a:r>
              <a:rPr lang="ko-KR" sz="2200" b="0" i="0" u="none" strike="noStrike">
                <a:solidFill>
                  <a:srgbClr val="002F4C"/>
                </a:solidFill>
                <a:ea typeface="Pretendard Bold"/>
              </a:rPr>
              <a:t>기업</a:t>
            </a:r>
            <a:r>
              <a:rPr lang="en-US" sz="22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2F4C"/>
                </a:solidFill>
                <a:ea typeface="Pretendard Bold"/>
              </a:rPr>
              <a:t>부도위험</a:t>
            </a:r>
            <a:r>
              <a:rPr lang="en-US" sz="22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2F4C"/>
                </a:solidFill>
                <a:ea typeface="Pretendard Bold"/>
              </a:rPr>
              <a:t>예측의</a:t>
            </a:r>
            <a:r>
              <a:rPr lang="en-US" sz="22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2F4C"/>
                </a:solidFill>
                <a:ea typeface="Pretendard Bold"/>
              </a:rPr>
              <a:t>중요성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300" y="1752600"/>
            <a:ext cx="3416300" cy="5003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28300" y="3759200"/>
            <a:ext cx="28956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신용등급은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갱신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주기가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길고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비상장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초기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기업에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적용이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신용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사건이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발생되고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나서야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등급이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조정되기도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한다는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점에서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후행적이라는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비판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존재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553700" y="2870200"/>
            <a:ext cx="28575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66400" y="1981200"/>
            <a:ext cx="2870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200" b="0" i="0" u="none" strike="noStrike">
                <a:solidFill>
                  <a:srgbClr val="002F4C"/>
                </a:solidFill>
                <a:latin typeface="Pretendard Bold"/>
              </a:rPr>
              <a:t>02 </a:t>
            </a:r>
            <a:r>
              <a:rPr lang="ko-KR" sz="2200" b="0" i="0" u="none" strike="noStrike">
                <a:solidFill>
                  <a:srgbClr val="002F4C"/>
                </a:solidFill>
                <a:ea typeface="Pretendard Bold"/>
              </a:rPr>
              <a:t>적시적이고</a:t>
            </a:r>
            <a:r>
              <a:rPr lang="en-US" sz="22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2F4C"/>
                </a:solidFill>
                <a:ea typeface="Pretendard Bold"/>
              </a:rPr>
              <a:t>객관적인</a:t>
            </a:r>
            <a:r>
              <a:rPr lang="en-US" sz="22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2F4C"/>
                </a:solidFill>
                <a:ea typeface="Pretendard Bold"/>
              </a:rPr>
              <a:t>평가</a:t>
            </a:r>
            <a:r>
              <a:rPr lang="en-US" sz="22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2F4C"/>
                </a:solidFill>
                <a:ea typeface="Pretendard Bold"/>
              </a:rPr>
              <a:t>방법론</a:t>
            </a:r>
            <a:r>
              <a:rPr lang="en-US" sz="22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2F4C"/>
                </a:solidFill>
                <a:ea typeface="Pretendard Bold"/>
              </a:rPr>
              <a:t>필요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52600"/>
            <a:ext cx="3708400" cy="5003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376400" y="3187700"/>
            <a:ext cx="2933700" cy="320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1960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년대부터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판별분석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로짓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프로빗모형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통계적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방법을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중심으로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부도위험에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발달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모형들은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회계적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재무정보를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부도위험을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산정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시장에서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평가하고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부도위험을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충분히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반영하지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못하는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한계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존재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en-US" sz="1800" b="1" i="0" u="none" strike="noStrike">
                <a:solidFill>
                  <a:srgbClr val="000000"/>
                </a:solidFill>
                <a:latin typeface="Pretendard Regular"/>
              </a:rPr>
              <a:t>Merton </a:t>
            </a:r>
            <a:r>
              <a:rPr lang="ko-KR" sz="1800" b="1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18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4338300" y="2832100"/>
            <a:ext cx="28575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00" y="7023100"/>
            <a:ext cx="11252200" cy="182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595600" y="6667500"/>
            <a:ext cx="406400" cy="393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503400" y="2146300"/>
            <a:ext cx="252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2F4C"/>
                </a:solidFill>
                <a:latin typeface="Pretendard Bold"/>
              </a:rPr>
              <a:t>03 </a:t>
            </a:r>
            <a:r>
              <a:rPr lang="ko-KR" sz="2200" b="0" i="0" u="none" strike="noStrike">
                <a:solidFill>
                  <a:srgbClr val="002F4C"/>
                </a:solidFill>
                <a:ea typeface="Pretendard Bold"/>
              </a:rPr>
              <a:t>비재무적정보</a:t>
            </a:r>
            <a:r>
              <a:rPr lang="en-US" sz="22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2F4C"/>
                </a:solidFill>
                <a:ea typeface="Pretendard Bold"/>
              </a:rPr>
              <a:t>활용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Medium"/>
              </a:rPr>
              <a:t>선행연구</a:t>
            </a:r>
            <a:r>
              <a:rPr lang="en-US" sz="1800" b="0" i="0" u="none" strike="noStrike">
                <a:solidFill>
                  <a:srgbClr val="FFFFFF"/>
                </a:solidFill>
                <a:latin typeface="Pretendard Medium"/>
              </a:rPr>
              <a:t> Study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13600" y="7454900"/>
            <a:ext cx="9347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Pretendard Bold"/>
              </a:rPr>
              <a:t>※ Merton </a:t>
            </a:r>
            <a:r>
              <a:rPr lang="ko-KR" sz="1800" b="0" i="0" u="none" strike="noStrike">
                <a:solidFill>
                  <a:srgbClr val="595959"/>
                </a:solidFill>
                <a:ea typeface="Pretendard Bold"/>
              </a:rPr>
              <a:t>모델</a:t>
            </a:r>
            <a:r>
              <a:rPr lang="en-US" sz="1800" b="0" i="0" u="none" strike="noStrike">
                <a:solidFill>
                  <a:srgbClr val="595959"/>
                </a:solidFill>
                <a:latin typeface="Pretendard Bold"/>
              </a:rPr>
              <a:t>
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주가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시가총액에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기반하여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내재부도율을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추정</a:t>
            </a:r>
          </a:p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-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시장가치를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반영하고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기업의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자본구조를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적용할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있다는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측면에서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합리적인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방법론으로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평가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9321800"/>
            <a:ext cx="18694400" cy="104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41300" y="7175500"/>
            <a:ext cx="2705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3111500"/>
            <a:ext cx="118872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머신러닝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부도위험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예측모형의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안정적인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예측력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확보를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위한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방안을</a:t>
            </a:r>
            <a:r>
              <a:rPr lang="en-US" sz="52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5200" b="0" i="0" u="none" strike="noStrike">
                <a:solidFill>
                  <a:srgbClr val="FFFFFF"/>
                </a:solidFill>
                <a:ea typeface="Pretendard Regular"/>
              </a:rPr>
              <a:t>제안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2057400"/>
            <a:ext cx="48768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0" i="0" u="none" strike="noStrike">
                <a:solidFill>
                  <a:srgbClr val="FFFFFF"/>
                </a:solidFill>
                <a:ea typeface="Pretendard SemiBold"/>
              </a:rPr>
              <a:t>선행연구</a:t>
            </a:r>
            <a:r>
              <a:rPr lang="en-US" sz="55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FFFFFF"/>
                </a:solidFill>
                <a:ea typeface="Pretendard SemiBold"/>
              </a:rPr>
              <a:t>목적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98700" y="6235700"/>
            <a:ext cx="78994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600" b="0" i="0" u="none" strike="noStrike">
                <a:solidFill>
                  <a:srgbClr val="FFFFFF"/>
                </a:solidFill>
                <a:ea typeface="Pretendard Medium"/>
              </a:rPr>
              <a:t>랜덤</a:t>
            </a: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Medium"/>
              </a:rPr>
              <a:t>포레스트</a:t>
            </a: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(Random Forest)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600" b="0" i="0" u="none" strike="noStrike">
                <a:solidFill>
                  <a:srgbClr val="FFFFFF"/>
                </a:solidFill>
                <a:ea typeface="Pretendard Medium"/>
              </a:rPr>
              <a:t>다층</a:t>
            </a: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Medium"/>
              </a:rPr>
              <a:t>퍼셉트론</a:t>
            </a: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(Multiple Layers Perceptron)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600" b="0" i="0" u="none" strike="noStrike">
                <a:solidFill>
                  <a:srgbClr val="FFFFFF"/>
                </a:solidFill>
                <a:ea typeface="Pretendard Medium"/>
              </a:rPr>
              <a:t>합성곱</a:t>
            </a: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Medium"/>
              </a:rPr>
              <a:t>신경망</a:t>
            </a: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(CNN)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- </a:t>
            </a:r>
            <a:r>
              <a:rPr lang="ko-KR" sz="2600" b="0" i="0" u="none" strike="noStrike">
                <a:solidFill>
                  <a:srgbClr val="FFFFFF"/>
                </a:solidFill>
                <a:ea typeface="Pretendard Medium"/>
              </a:rPr>
              <a:t>스태킹</a:t>
            </a: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00" b="0" i="0" u="none" strike="noStrike">
                <a:solidFill>
                  <a:srgbClr val="FFFFFF"/>
                </a:solidFill>
                <a:ea typeface="Pretendard Medium"/>
              </a:rPr>
              <a:t>앙상블</a:t>
            </a:r>
            <a:r>
              <a:rPr lang="en-US" sz="2600" b="0" i="0" u="none" strike="noStrike">
                <a:solidFill>
                  <a:srgbClr val="FFFFFF"/>
                </a:solidFill>
                <a:latin typeface="Pretendard Medium"/>
              </a:rPr>
              <a:t>(Stacking Ensemble)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2F4C"/>
                </a:solidFill>
                <a:ea typeface="Pretendard Medium"/>
              </a:rPr>
              <a:t>선행연구</a:t>
            </a:r>
            <a:r>
              <a:rPr lang="en-US" sz="1800" b="0" i="0" u="none" strike="noStrike">
                <a:solidFill>
                  <a:srgbClr val="002F4C"/>
                </a:solidFill>
                <a:latin typeface="Pretendard Medium"/>
              </a:rPr>
              <a:t> Study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1270000"/>
            <a:ext cx="10922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0" u="none" strike="noStrike">
                <a:solidFill>
                  <a:srgbClr val="CEF0FF"/>
                </a:solidFill>
                <a:latin typeface="Pretendard Regular"/>
              </a:rPr>
              <a:t>03.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5200" y="3937000"/>
            <a:ext cx="46863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활용데이터</a:t>
            </a:r>
          </a:p>
          <a:p>
            <a:pPr lvl="0" algn="l">
              <a:lnSpc>
                <a:spcPct val="100429"/>
              </a:lnSpc>
            </a:pP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및</a:t>
            </a:r>
            <a:r>
              <a:rPr lang="en-US" sz="6100" b="0" i="0" u="none" strike="noStrike">
                <a:solidFill>
                  <a:srgbClr val="002F4C"/>
                </a:solidFill>
                <a:latin typeface="Pretendard SemiBold"/>
              </a:rPr>
              <a:t> </a:t>
            </a: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변수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5200" y="1498600"/>
            <a:ext cx="28829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>
                <a:solidFill>
                  <a:srgbClr val="CEF0FF"/>
                </a:solidFill>
                <a:latin typeface="Pretendard Regular"/>
              </a:rPr>
              <a:t>04.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3771900"/>
            <a:ext cx="4114800" cy="516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00" y="4140200"/>
            <a:ext cx="5664200" cy="132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4089400"/>
            <a:ext cx="1409700" cy="1409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04200" y="4419600"/>
            <a:ext cx="3086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2F4C"/>
                </a:solidFill>
                <a:ea typeface="Pretendard Bold"/>
              </a:rPr>
              <a:t>종속변수</a:t>
            </a:r>
            <a:r>
              <a:rPr lang="en-US" sz="2400" b="0" i="0" u="none" strike="noStrike">
                <a:solidFill>
                  <a:srgbClr val="002F4C"/>
                </a:solidFill>
                <a:latin typeface="Pretendard Bold"/>
              </a:rPr>
              <a:t>: </a:t>
            </a:r>
            <a:r>
              <a:rPr lang="ko-KR" sz="2400" b="0" i="0" u="none" strike="noStrike">
                <a:solidFill>
                  <a:srgbClr val="002F4C"/>
                </a:solidFill>
                <a:ea typeface="Pretendard Bold"/>
              </a:rPr>
              <a:t>부도위험</a:t>
            </a:r>
            <a:r>
              <a:rPr lang="en-US" sz="24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2F4C"/>
                </a:solidFill>
                <a:ea typeface="Pretendard Bold"/>
              </a:rPr>
              <a:t>변수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04200" y="4940300"/>
            <a:ext cx="44323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500" b="0" i="0" u="none" strike="noStrike">
                <a:solidFill>
                  <a:srgbClr val="595959"/>
                </a:solidFill>
                <a:ea typeface="Pretendard Regular"/>
              </a:rPr>
              <a:t>기업별</a:t>
            </a:r>
            <a:r>
              <a:rPr lang="en-US" sz="1500" b="0" i="0" u="none" strike="noStrike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sz="1500" b="0" i="0" u="none" strike="noStrike">
                <a:solidFill>
                  <a:srgbClr val="595959"/>
                </a:solidFill>
                <a:ea typeface="Pretendard Regular"/>
              </a:rPr>
              <a:t>연도별</a:t>
            </a:r>
            <a:r>
              <a:rPr lang="en-US" sz="1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Pretendard Regular"/>
              </a:rPr>
              <a:t>시가총액과</a:t>
            </a:r>
            <a:r>
              <a:rPr lang="en-US" sz="1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Pretendard Regular"/>
              </a:rPr>
              <a:t>주가</a:t>
            </a:r>
            <a:r>
              <a:rPr lang="en-US" sz="1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Pretendard Regular"/>
              </a:rPr>
              <a:t>변동성</a:t>
            </a:r>
            <a:r>
              <a:rPr lang="en-US" sz="1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Pretendard Regular"/>
              </a:rPr>
              <a:t>기반으로</a:t>
            </a:r>
            <a:r>
              <a:rPr lang="en-US" sz="1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0" i="0" u="none" strike="noStrike">
                <a:solidFill>
                  <a:srgbClr val="595959"/>
                </a:solidFill>
                <a:ea typeface="Pretendard Regular"/>
              </a:rPr>
              <a:t>산출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300" y="5753100"/>
            <a:ext cx="56388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0" y="5715000"/>
            <a:ext cx="1409700" cy="140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5905500"/>
            <a:ext cx="1028700" cy="102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29600" y="6172200"/>
            <a:ext cx="3403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2F4C"/>
                </a:solidFill>
                <a:latin typeface="Pretendard Bold"/>
              </a:rPr>
              <a:t>Merton </a:t>
            </a:r>
            <a:r>
              <a:rPr lang="ko-KR" sz="2400" b="0" i="0" u="none" strike="noStrike">
                <a:solidFill>
                  <a:srgbClr val="002F4C"/>
                </a:solidFill>
                <a:ea typeface="Pretendard Bold"/>
              </a:rPr>
              <a:t>모형의</a:t>
            </a:r>
            <a:r>
              <a:rPr lang="en-US" sz="24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2F4C"/>
                </a:solidFill>
                <a:ea typeface="Pretendard Bold"/>
              </a:rPr>
              <a:t>투입변수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7353300"/>
            <a:ext cx="5626100" cy="1320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7315200"/>
            <a:ext cx="1409700" cy="1409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700" y="7454900"/>
            <a:ext cx="1092200" cy="1092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242300" y="7620000"/>
            <a:ext cx="3086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2F4C"/>
                </a:solidFill>
                <a:ea typeface="Pretendard Bold"/>
              </a:rPr>
              <a:t>회계적</a:t>
            </a:r>
            <a:r>
              <a:rPr lang="en-US" sz="24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2F4C"/>
                </a:solidFill>
                <a:ea typeface="Pretendard Bold"/>
              </a:rPr>
              <a:t>변수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3200" y="596900"/>
            <a:ext cx="7010400" cy="2260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4800" y="4178300"/>
            <a:ext cx="1117600" cy="1117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534400" y="3035300"/>
            <a:ext cx="81407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80600" y="1422400"/>
            <a:ext cx="55499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2,194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상장기업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데이터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K-IFRS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정착된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2012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~ 2018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년</a:t>
            </a:r>
            <a:r>
              <a:rPr lang="en-US" sz="24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Pretendard Regular"/>
              </a:rPr>
              <a:t>기준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28400" y="800100"/>
            <a:ext cx="254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2F4C"/>
                </a:solidFill>
                <a:ea typeface="Pretendard Bold"/>
              </a:rPr>
              <a:t>활용</a:t>
            </a:r>
            <a:r>
              <a:rPr lang="ko-KR" sz="2600" b="0" i="0" u="none" strike="noStrike">
                <a:solidFill>
                  <a:srgbClr val="002F4C"/>
                </a:solidFill>
                <a:ea typeface="Pretendard Bold"/>
              </a:rPr>
              <a:t>데이터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42300" y="8102600"/>
            <a:ext cx="4038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비상장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기업에서도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파악</a:t>
            </a:r>
            <a:r>
              <a:rPr lang="en-US" sz="18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Pretendard Regular"/>
              </a:rPr>
              <a:t>가능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Regular"/>
              </a:rPr>
              <a:t>선행연구</a:t>
            </a:r>
            <a:r>
              <a:rPr lang="en-US" sz="1800" b="0" i="0" u="none" strike="noStrike">
                <a:solidFill>
                  <a:srgbClr val="FFFFFF"/>
                </a:solidFill>
                <a:latin typeface="Pretendard Regular"/>
              </a:rPr>
              <a:t> Study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98100" y="2298700"/>
            <a:ext cx="2679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595959"/>
                </a:solidFill>
                <a:latin typeface="Pretendard Regular"/>
              </a:rPr>
              <a:t>* K-IFRS: </a:t>
            </a:r>
            <a:r>
              <a:rPr lang="ko-KR" sz="1500" b="0" i="0" u="none" strike="noStrike">
                <a:solidFill>
                  <a:srgbClr val="595959"/>
                </a:solidFill>
                <a:ea typeface="Pretendard Regular"/>
              </a:rPr>
              <a:t>한국채택국제회계기준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28400" y="3352800"/>
            <a:ext cx="254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2F4C"/>
                </a:solidFill>
                <a:ea typeface="Pretendard Bold"/>
              </a:rPr>
              <a:t>변수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5200" y="4483100"/>
            <a:ext cx="4686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머신러닝</a:t>
            </a:r>
            <a:r>
              <a:rPr lang="en-US" sz="6100" b="0" i="0" u="none" strike="noStrike">
                <a:solidFill>
                  <a:srgbClr val="002F4C"/>
                </a:solidFill>
                <a:latin typeface="Pretendard SemiBold"/>
              </a:rPr>
              <a:t> </a:t>
            </a: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모델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5200" y="1498600"/>
            <a:ext cx="28829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>
                <a:solidFill>
                  <a:srgbClr val="CEF0FF"/>
                </a:solidFill>
                <a:latin typeface="Pretendard Regular"/>
              </a:rPr>
              <a:t>05.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68300"/>
            <a:ext cx="5499100" cy="429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6578600" y="1308100"/>
            <a:ext cx="1574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70700" y="1435100"/>
            <a:ext cx="51689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9519"/>
              </a:lnSpc>
              <a:buClr>
                <a:srgbClr val="595959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다수의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결정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트리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학습</a:t>
            </a:r>
          </a:p>
          <a:p>
            <a:pPr marL="342900" lvl="0" indent="-342900" algn="l">
              <a:lnSpc>
                <a:spcPct val="119519"/>
              </a:lnSpc>
              <a:buClr>
                <a:srgbClr val="595959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무작위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샘플링을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반복하고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많은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결정트리에서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예측범주를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얻은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다수결투표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방식으로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범주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예측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00900" y="7239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랜덤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포레스트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Regular"/>
              </a:rPr>
              <a:t>선행연구</a:t>
            </a:r>
            <a:r>
              <a:rPr lang="en-US" sz="1800" b="0" i="0" u="none" strike="noStrike">
                <a:solidFill>
                  <a:srgbClr val="FFFFFF"/>
                </a:solidFill>
                <a:latin typeface="Pretendard Regular"/>
              </a:rPr>
              <a:t> Study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800" y="368300"/>
            <a:ext cx="5499100" cy="429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2268200" y="1308100"/>
            <a:ext cx="15748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560300" y="1587500"/>
            <a:ext cx="5168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9519"/>
              </a:lnSpc>
              <a:buClr>
                <a:srgbClr val="595959"/>
              </a:buClr>
              <a:buFont typeface="Arial"/>
              <a:buChar char="●"/>
            </a:pP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Input layer / Hidden Layer / Output Layer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구성</a:t>
            </a:r>
          </a:p>
          <a:p>
            <a:pPr marL="342900" lvl="0" indent="-342900" algn="l">
              <a:lnSpc>
                <a:spcPct val="119519"/>
              </a:lnSpc>
              <a:buClr>
                <a:srgbClr val="595959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은닉층의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수가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2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개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이상인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인공신경망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0500" y="723900"/>
            <a:ext cx="22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다층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퍼셉트론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4813300"/>
            <a:ext cx="5499100" cy="4292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6578600" y="5765800"/>
            <a:ext cx="15748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70700" y="6045200"/>
            <a:ext cx="5168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9519"/>
              </a:lnSpc>
              <a:buClr>
                <a:srgbClr val="595959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입력층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필터의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합성곱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이용</a:t>
            </a:r>
          </a:p>
          <a:p>
            <a:pPr lvl="1" algn="l">
              <a:lnSpc>
                <a:spcPct val="119519"/>
              </a:lnSpc>
            </a:pPr>
            <a:endParaRPr lang="ko-KR" sz="1700" b="0" i="0" u="none" strike="noStrike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00900" y="5168900"/>
            <a:ext cx="22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합성곱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신경망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800" y="4813300"/>
            <a:ext cx="5499100" cy="429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2268200" y="5765800"/>
            <a:ext cx="15748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00" y="2527300"/>
            <a:ext cx="4191000" cy="1993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0" y="2514600"/>
            <a:ext cx="3733800" cy="199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100" y="6959600"/>
            <a:ext cx="4521200" cy="181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6959600"/>
            <a:ext cx="4127500" cy="1841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560300" y="6045200"/>
            <a:ext cx="43053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9519"/>
              </a:lnSpc>
              <a:buClr>
                <a:srgbClr val="595959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여러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개별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모델들의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예측값을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메타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모델의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학습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데이터로</a:t>
            </a:r>
            <a:r>
              <a:rPr lang="en-US" sz="17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Pretendard Regular"/>
              </a:rPr>
              <a:t>사용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90500" y="5168900"/>
            <a:ext cx="2235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스태킹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앙상블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5200" y="3937000"/>
            <a:ext cx="46863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평가지표</a:t>
            </a:r>
          </a:p>
          <a:p>
            <a:pPr lvl="0" algn="l">
              <a:lnSpc>
                <a:spcPct val="100429"/>
              </a:lnSpc>
            </a:pP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및</a:t>
            </a:r>
            <a:r>
              <a:rPr lang="en-US" sz="6100" b="0" i="0" u="none" strike="noStrike">
                <a:solidFill>
                  <a:srgbClr val="002F4C"/>
                </a:solidFill>
                <a:latin typeface="Pretendard SemiBold"/>
              </a:rPr>
              <a:t> </a:t>
            </a: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성능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5200" y="1498600"/>
            <a:ext cx="28829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>
                <a:solidFill>
                  <a:srgbClr val="CEF0FF"/>
                </a:solidFill>
                <a:latin typeface="Pretendard Regular"/>
              </a:rPr>
              <a:t>06.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5200" y="6451600"/>
            <a:ext cx="4737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예측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/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회귀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문제의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 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대표적인</a:t>
            </a: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2F4C"/>
                </a:solidFill>
                <a:ea typeface="Pretendard Regular"/>
              </a:rPr>
              <a:t>성능지표</a:t>
            </a:r>
          </a:p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002F4C"/>
                </a:solidFill>
                <a:latin typeface="Pretendard Regular"/>
              </a:rPr>
              <a:t>→ </a:t>
            </a:r>
            <a:r>
              <a:rPr lang="en-US" sz="1900" b="1" i="0" u="none" strike="noStrike">
                <a:solidFill>
                  <a:srgbClr val="002F4C"/>
                </a:solidFill>
                <a:latin typeface="Pretendard Regular"/>
              </a:rPr>
              <a:t>MAE,MSE, RMSE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2667000"/>
            <a:ext cx="11315700" cy="290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0" y="6642100"/>
            <a:ext cx="11023600" cy="990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073900" y="6934200"/>
            <a:ext cx="9829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Stacking Ensemble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의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성능이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가장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우수하나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, Random Forest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와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큰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차이가</a:t>
            </a:r>
            <a:r>
              <a:rPr lang="en-US" sz="23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002F4C"/>
                </a:solidFill>
                <a:ea typeface="Pretendard Bold"/>
              </a:rPr>
              <a:t>없음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Regular"/>
              </a:rPr>
              <a:t>선행연구</a:t>
            </a:r>
            <a:r>
              <a:rPr lang="en-US" sz="1800" b="0" i="0" u="none" strike="noStrike">
                <a:solidFill>
                  <a:srgbClr val="FFFFFF"/>
                </a:solidFill>
                <a:latin typeface="Pretendard Regular"/>
              </a:rPr>
              <a:t> Study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5200" y="3937000"/>
            <a:ext cx="46863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평가지표</a:t>
            </a:r>
          </a:p>
          <a:p>
            <a:pPr lvl="0" algn="l">
              <a:lnSpc>
                <a:spcPct val="100429"/>
              </a:lnSpc>
            </a:pP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및</a:t>
            </a:r>
            <a:r>
              <a:rPr lang="en-US" sz="6100" b="0" i="0" u="none" strike="noStrike">
                <a:solidFill>
                  <a:srgbClr val="002F4C"/>
                </a:solidFill>
                <a:latin typeface="Pretendard SemiBold"/>
              </a:rPr>
              <a:t> </a:t>
            </a:r>
            <a:r>
              <a:rPr lang="ko-KR" sz="6100" b="0" i="0" u="none" strike="noStrike">
                <a:solidFill>
                  <a:srgbClr val="002F4C"/>
                </a:solidFill>
                <a:ea typeface="Pretendard SemiBold"/>
              </a:rPr>
              <a:t>성능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5200" y="1498600"/>
            <a:ext cx="28829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>
                <a:solidFill>
                  <a:srgbClr val="CEF0FF"/>
                </a:solidFill>
                <a:latin typeface="Pretendard Regular"/>
              </a:rPr>
              <a:t>06.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5200" y="6502400"/>
            <a:ext cx="4737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900" b="1" i="0" u="none" strike="noStrike">
                <a:solidFill>
                  <a:srgbClr val="002F4C"/>
                </a:solidFill>
                <a:ea typeface="Pretendard Regular"/>
              </a:rPr>
              <a:t>정규성</a:t>
            </a:r>
            <a:r>
              <a:rPr lang="en-US" sz="1900" b="1" i="0" u="none" strike="noStrike">
                <a:solidFill>
                  <a:srgbClr val="002F4C"/>
                </a:solidFill>
                <a:latin typeface="Pretendard Regular"/>
              </a:rPr>
              <a:t> </a:t>
            </a:r>
            <a:r>
              <a:rPr lang="ko-KR" sz="1900" b="1" i="0" u="none" strike="noStrike">
                <a:solidFill>
                  <a:srgbClr val="002F4C"/>
                </a:solidFill>
                <a:ea typeface="Pretendard Regular"/>
              </a:rPr>
              <a:t>검정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400" y="9321800"/>
            <a:ext cx="198501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1651000"/>
            <a:ext cx="8305800" cy="398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0" y="7924800"/>
            <a:ext cx="11023600" cy="99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00" y="5676900"/>
            <a:ext cx="7975600" cy="210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69100" y="8204200"/>
            <a:ext cx="1056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모든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pair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가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정규성을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따르지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않음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-&gt;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비모수적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방법으로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검정</a:t>
            </a:r>
            <a:r>
              <a:rPr lang="en-US" sz="25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002F4C"/>
                </a:solidFill>
                <a:ea typeface="Pretendard Bold"/>
              </a:rPr>
              <a:t>필요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342900"/>
            <a:ext cx="107188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3900" y="457200"/>
            <a:ext cx="9525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8500" y="6426200"/>
            <a:ext cx="1181100" cy="129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585200" y="698500"/>
            <a:ext cx="8166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sz="2700" b="0" i="0" u="none" strike="noStrike">
                <a:solidFill>
                  <a:srgbClr val="002F4C"/>
                </a:solidFill>
                <a:ea typeface="Pretendard Bold"/>
              </a:rPr>
              <a:t>두</a:t>
            </a:r>
            <a:r>
              <a:rPr lang="en-US" sz="27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002F4C"/>
                </a:solidFill>
                <a:ea typeface="Pretendard Bold"/>
              </a:rPr>
              <a:t>모델의</a:t>
            </a:r>
            <a:r>
              <a:rPr lang="en-US" sz="27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002F4C"/>
                </a:solidFill>
                <a:ea typeface="Pretendard Bold"/>
              </a:rPr>
              <a:t>예측값이</a:t>
            </a:r>
            <a:r>
              <a:rPr lang="en-US" sz="27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002F4C"/>
                </a:solidFill>
                <a:ea typeface="Pretendard Bold"/>
              </a:rPr>
              <a:t>통계적으로</a:t>
            </a:r>
            <a:r>
              <a:rPr lang="en-US" sz="27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002F4C"/>
                </a:solidFill>
                <a:ea typeface="Pretendard Bold"/>
              </a:rPr>
              <a:t>유의미한</a:t>
            </a:r>
            <a:r>
              <a:rPr lang="en-US" sz="27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002F4C"/>
                </a:solidFill>
                <a:ea typeface="Pretendard Bold"/>
              </a:rPr>
              <a:t>차이를</a:t>
            </a:r>
            <a:r>
              <a:rPr lang="en-US" sz="2700" b="0" i="0" u="none" strike="noStrike">
                <a:solidFill>
                  <a:srgbClr val="002F4C"/>
                </a:solidFill>
                <a:latin typeface="Pretendard Bold"/>
              </a:rPr>
              <a:t> </a:t>
            </a:r>
            <a:r>
              <a:rPr lang="ko-KR" sz="2700" b="0" i="0" u="none" strike="noStrike">
                <a:solidFill>
                  <a:srgbClr val="002F4C"/>
                </a:solidFill>
                <a:ea typeface="Pretendard Bold"/>
              </a:rPr>
              <a:t>보이는가</a:t>
            </a:r>
            <a:r>
              <a:rPr lang="en-US" sz="2700" b="0" i="0" u="none" strike="noStrike">
                <a:solidFill>
                  <a:srgbClr val="002F4C"/>
                </a:solidFill>
                <a:latin typeface="Pretendard Bold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2500" y="9588500"/>
            <a:ext cx="3670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Regular"/>
              </a:rPr>
              <a:t>선행연구</a:t>
            </a:r>
            <a:r>
              <a:rPr lang="en-US" sz="1800" b="0" i="0" u="none" strike="noStrike">
                <a:solidFill>
                  <a:srgbClr val="FFFFFF"/>
                </a:solidFill>
                <a:latin typeface="Pretendard Regular"/>
              </a:rPr>
              <a:t> Study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508</Words>
  <Application>Microsoft Office PowerPoint</Application>
  <PresentationFormat>사용자 지정</PresentationFormat>
  <Paragraphs>113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Pretendard Medium</vt:lpstr>
      <vt:lpstr>Pretendard Regular</vt:lpstr>
      <vt:lpstr>Arial</vt:lpstr>
      <vt:lpstr>Pretendard ExtraBold</vt:lpstr>
      <vt:lpstr>Pretendard SemiBold</vt:lpstr>
      <vt:lpstr>Calibri</vt:lpstr>
      <vt:lpstr>Pretendard Thin</vt:lpstr>
      <vt:lpstr>Pretendard ExtraLight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최유림</dc:creator>
  <cp:lastModifiedBy>안 영재</cp:lastModifiedBy>
  <cp:revision>3</cp:revision>
  <dcterms:created xsi:type="dcterms:W3CDTF">2006-08-16T00:00:00Z</dcterms:created>
  <dcterms:modified xsi:type="dcterms:W3CDTF">2025-04-15T06:37:34Z</dcterms:modified>
</cp:coreProperties>
</file>